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39" r:id="rId3"/>
    <p:sldId id="333" r:id="rId4"/>
    <p:sldId id="417" r:id="rId5"/>
    <p:sldId id="399" r:id="rId6"/>
    <p:sldId id="400" r:id="rId7"/>
    <p:sldId id="401" r:id="rId8"/>
    <p:sldId id="418" r:id="rId9"/>
    <p:sldId id="394" r:id="rId10"/>
    <p:sldId id="404" r:id="rId11"/>
    <p:sldId id="405" r:id="rId12"/>
    <p:sldId id="407" r:id="rId13"/>
    <p:sldId id="408" r:id="rId14"/>
    <p:sldId id="392" r:id="rId15"/>
    <p:sldId id="393" r:id="rId16"/>
    <p:sldId id="388" r:id="rId17"/>
    <p:sldId id="411" r:id="rId18"/>
    <p:sldId id="397" r:id="rId19"/>
    <p:sldId id="398" r:id="rId20"/>
    <p:sldId id="412" r:id="rId21"/>
    <p:sldId id="429" r:id="rId22"/>
    <p:sldId id="430" r:id="rId23"/>
    <p:sldId id="428" r:id="rId24"/>
    <p:sldId id="431" r:id="rId25"/>
    <p:sldId id="389" r:id="rId26"/>
    <p:sldId id="415" r:id="rId27"/>
    <p:sldId id="416" r:id="rId28"/>
    <p:sldId id="432" r:id="rId29"/>
    <p:sldId id="419" r:id="rId30"/>
    <p:sldId id="420" r:id="rId31"/>
    <p:sldId id="421" r:id="rId32"/>
    <p:sldId id="422" r:id="rId33"/>
    <p:sldId id="423" r:id="rId34"/>
    <p:sldId id="424" r:id="rId35"/>
    <p:sldId id="425" r:id="rId36"/>
    <p:sldId id="426" r:id="rId37"/>
    <p:sldId id="427" r:id="rId38"/>
    <p:sldId id="321" r:id="rId39"/>
    <p:sldId id="32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am Halbardier" initials="A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00060"/>
    <a:srgbClr val="800080"/>
    <a:srgbClr val="316131"/>
    <a:srgbClr val="000000"/>
    <a:srgbClr val="651A0B"/>
    <a:srgbClr val="9426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12" autoAdjust="0"/>
  </p:normalViewPr>
  <p:slideViewPr>
    <p:cSldViewPr>
      <p:cViewPr>
        <p:scale>
          <a:sx n="83" d="100"/>
          <a:sy n="83" d="100"/>
        </p:scale>
        <p:origin x="-25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5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636EB-0968-43E1-83C6-252FC000645A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9B2DB-DDC4-46DB-AEEC-65B192216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71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1A58-8E47-4719-A40A-77911DA14AA3}" type="datetimeFigureOut">
              <a:rPr lang="en-US" smtClean="0"/>
              <a:pPr/>
              <a:t>6/10/2011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23123-D0BE-4DE7-9171-146E0E10BF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75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others are contributing, but these are the leads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</a:t>
            </a:r>
            <a:r>
              <a:rPr lang="en-US" baseline="0" dirty="0" smtClean="0"/>
              <a:t>e are three segments to the asset summary data. Asset groupings, data keys, and data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14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On the</a:t>
            </a:r>
            <a:r>
              <a:rPr lang="en-US" baseline="0" dirty="0" smtClean="0"/>
              <a:t> call this was referred to as co-mingling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24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24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24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layer is a more specific instance of the layer above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23123-D0BE-4DE7-9171-146E0E10BFC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514600" y="5486400"/>
            <a:ext cx="6248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8" descr="nist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916613"/>
            <a:ext cx="11430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9763"/>
            <a:ext cx="4467225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6" name="AutoShap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568825" cy="4495800"/>
          </a:xfrm>
        </p:spPr>
        <p:txBody>
          <a:bodyPr anchor="ctr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1" name="Picture 4" descr="Question and Answer Sessi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85735"/>
            <a:ext cx="3429000" cy="282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2659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770313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752600"/>
            <a:ext cx="377031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096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/>
            </a:lvl1pPr>
          </a:lstStyle>
          <a:p>
            <a:fld id="{D45CB89D-8EEC-434D-B42F-B0B76EAEB3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9" name="Picture 7" descr="nistBlu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152400"/>
            <a:ext cx="9906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8201" name="Picture 9" descr="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9050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6248400"/>
            <a:ext cx="1981200" cy="4746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4038600" y="6248400"/>
            <a:ext cx="4649788" cy="4746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8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 sz="2400">
          <a:solidFill>
            <a:srgbClr val="4D4D4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0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>
          <a:solidFill>
            <a:srgbClr val="4D4D4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mdavidson@mitre.org" TargetMode="External"/><Relationship Id="rId2" Type="http://schemas.openxmlformats.org/officeDocument/2006/relationships/hyperlink" Target="mailto:adam.halbardier@nist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sset-dev@nist.gov" TargetMode="External"/><Relationship Id="rId4" Type="http://schemas.openxmlformats.org/officeDocument/2006/relationships/hyperlink" Target="mailto:dave.waltermire@nist.gov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mailto:mdavidson@mitre.org" TargetMode="External"/><Relationship Id="rId2" Type="http://schemas.openxmlformats.org/officeDocument/2006/relationships/hyperlink" Target="mailto:adam.halbardier@nist.gov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david.waltermire@nist.go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Asset Summary Reporting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24400" y="4191000"/>
            <a:ext cx="441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Adam Halbardier</a:t>
            </a:r>
          </a:p>
          <a:p>
            <a:r>
              <a:rPr lang="en-US" sz="1400" dirty="0" smtClean="0"/>
              <a:t>Booz Allen Hamilton</a:t>
            </a:r>
          </a:p>
          <a:p>
            <a:r>
              <a:rPr lang="en-US" sz="1400" dirty="0" smtClean="0"/>
              <a:t>Supporting NIST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3377625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Mark Davidson</a:t>
            </a:r>
          </a:p>
          <a:p>
            <a:r>
              <a:rPr lang="en-US" sz="1400" dirty="0" smtClean="0"/>
              <a:t>MITRE Corporation</a:t>
            </a:r>
            <a:endParaRPr lang="en-US" sz="1400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Requirements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Support use cases from</a:t>
            </a:r>
          </a:p>
          <a:p>
            <a:pPr lvl="1"/>
            <a:r>
              <a:rPr lang="en-US" dirty="0" smtClean="0"/>
              <a:t>FISMA (</a:t>
            </a:r>
            <a:r>
              <a:rPr lang="en-US" dirty="0" err="1" smtClean="0"/>
              <a:t>Cyberscope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Continuous Monitoring</a:t>
            </a:r>
          </a:p>
          <a:p>
            <a:r>
              <a:rPr lang="en-US" dirty="0" smtClean="0"/>
              <a:t>ASR must be</a:t>
            </a:r>
          </a:p>
          <a:p>
            <a:pPr lvl="1"/>
            <a:r>
              <a:rPr lang="en-US" dirty="0" smtClean="0"/>
              <a:t>extensible and adaptable</a:t>
            </a:r>
          </a:p>
          <a:p>
            <a:pPr lvl="1"/>
            <a:r>
              <a:rPr lang="en-US" dirty="0" smtClean="0"/>
              <a:t>industry agnostic</a:t>
            </a:r>
          </a:p>
          <a:p>
            <a:pPr lvl="1"/>
            <a:r>
              <a:rPr lang="en-US" dirty="0" smtClean="0"/>
              <a:t>compatible with other security automation specifications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523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Selected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dirty="0"/>
              <a:t>For each sub-organization, provide count of systems that are FIPS 199 “low”, “medium”, and “high” category  (</a:t>
            </a:r>
            <a:r>
              <a:rPr lang="en-US" dirty="0" err="1"/>
              <a:t>Cyberscope</a:t>
            </a:r>
            <a:r>
              <a:rPr lang="en-US" dirty="0"/>
              <a:t> 1a-c). </a:t>
            </a:r>
          </a:p>
          <a:p>
            <a:pPr lvl="0"/>
            <a:r>
              <a:rPr lang="en-US" dirty="0"/>
              <a:t>Provide a list of operating systems, identified by CPE, and a count of assets running each operating system (</a:t>
            </a:r>
            <a:r>
              <a:rPr lang="en-US" dirty="0" err="1"/>
              <a:t>Cyberscope</a:t>
            </a:r>
            <a:r>
              <a:rPr lang="en-US" dirty="0"/>
              <a:t> 3 Data Feed). </a:t>
            </a:r>
          </a:p>
          <a:p>
            <a:r>
              <a:rPr lang="en-US" dirty="0"/>
              <a:t>Provide percentage of systems that have exceeded patch duration threshold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30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Selected Use Cases (Cont’d)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Provide </a:t>
            </a:r>
            <a:r>
              <a:rPr lang="en-US" dirty="0"/>
              <a:t>number of vulnerabilities for assets with given criticality </a:t>
            </a:r>
            <a:r>
              <a:rPr lang="en-US" dirty="0" smtClean="0"/>
              <a:t>level</a:t>
            </a:r>
          </a:p>
          <a:p>
            <a:r>
              <a:rPr lang="en-US" dirty="0"/>
              <a:t>Provide the estimated number of laptops/portable computers that have all user data encrypted with FIPS 140-2 validated encryption </a:t>
            </a:r>
            <a:endParaRPr lang="en-US" dirty="0" smtClean="0"/>
          </a:p>
          <a:p>
            <a:pPr lvl="0"/>
            <a:r>
              <a:rPr lang="en-US" dirty="0"/>
              <a:t>Provide the percentage of e-mail systems that check sender verification to detect possibly forged messages (</a:t>
            </a:r>
            <a:r>
              <a:rPr lang="en-US" dirty="0" err="1"/>
              <a:t>Cyberscope</a:t>
            </a:r>
            <a:r>
              <a:rPr lang="en-US" dirty="0"/>
              <a:t> 19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6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Selected Use Cases (Cont’d)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dirty="0"/>
              <a:t>Provide the percentage of positions with significant security responsibilities that are filled with security-certified personnel (</a:t>
            </a:r>
            <a:r>
              <a:rPr lang="en-US" dirty="0" err="1"/>
              <a:t>Cyberscope</a:t>
            </a:r>
            <a:r>
              <a:rPr lang="en-US" dirty="0"/>
              <a:t> 29).</a:t>
            </a:r>
          </a:p>
          <a:p>
            <a:pPr lvl="0"/>
            <a:r>
              <a:rPr lang="en-US" dirty="0"/>
              <a:t>Provide the percentage of positions with significant security responsibilities that are filled with security-certified personnel (</a:t>
            </a:r>
            <a:r>
              <a:rPr lang="en-US" dirty="0" err="1"/>
              <a:t>Cyberscope</a:t>
            </a:r>
            <a:r>
              <a:rPr lang="en-US" dirty="0"/>
              <a:t> 29).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92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 sz="28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–"/>
              <a:defRPr sz="2400">
                <a:solidFill>
                  <a:srgbClr val="4D4D4D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 sz="2000"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–"/>
              <a:defRPr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9pPr>
          </a:lstStyle>
          <a:p>
            <a:r>
              <a:rPr lang="en-US" dirty="0" smtClean="0"/>
              <a:t>You have asset data you want to summarize: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Use Case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580545"/>
              </p:ext>
            </p:extLst>
          </p:nvPr>
        </p:nvGraphicFramePr>
        <p:xfrm>
          <a:off x="1447800" y="2819400"/>
          <a:ext cx="6210300" cy="2952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7540"/>
                <a:gridCol w="1561302"/>
                <a:gridCol w="812385"/>
                <a:gridCol w="1294738"/>
                <a:gridCol w="1104335"/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Host Name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OS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Role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Risk Score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Pass/Fail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PC11111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Pass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PC22222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Pass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PC33333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Fail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PC44444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WindowsXP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Pass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PC55555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WindowsXP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Fail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DBServer01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RHEL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Pass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DBServer02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RHEL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Fail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MailServer01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Windows2003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Pass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MailServer02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Windows2003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Fail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 sz="28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–"/>
              <a:defRPr sz="2400">
                <a:solidFill>
                  <a:srgbClr val="4D4D4D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 sz="2000">
                <a:solidFill>
                  <a:srgbClr val="4D4D4D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–"/>
              <a:defRPr>
                <a:solidFill>
                  <a:srgbClr val="4D4D4D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Font typeface="Wingdings" pitchFamily="2" charset="2"/>
              <a:buChar char="l"/>
              <a:defRPr>
                <a:solidFill>
                  <a:srgbClr val="4D4D4D"/>
                </a:solidFill>
                <a:latin typeface="+mn-lt"/>
              </a:defRPr>
            </a:lvl9pPr>
          </a:lstStyle>
          <a:p>
            <a:r>
              <a:rPr lang="en-US" dirty="0" smtClean="0"/>
              <a:t>For each [Asset Group], provide a [metric] about the values of [data keys]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Use Case (Cont’d)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840532"/>
              </p:ext>
            </p:extLst>
          </p:nvPr>
        </p:nvGraphicFramePr>
        <p:xfrm>
          <a:off x="2007870" y="2819400"/>
          <a:ext cx="4840288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2756"/>
                <a:gridCol w="1525743"/>
                <a:gridCol w="841789"/>
              </a:tblGrid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Asset Group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Pass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Fail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All Hosts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Laptops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Laptops, Win7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Laptops, WinXP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Servers, Win2k3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Servers, RHEL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1447800" y="2647950"/>
            <a:ext cx="2590800" cy="329565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240530" y="2647950"/>
            <a:ext cx="2438400" cy="6096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132070" y="3162300"/>
            <a:ext cx="2335530" cy="25146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62926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Asset</a:t>
            </a:r>
            <a:br>
              <a:rPr lang="en-US" dirty="0" smtClean="0"/>
            </a:br>
            <a:r>
              <a:rPr lang="en-US" dirty="0" smtClean="0"/>
              <a:t>Groups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67600" y="395311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Metrics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5100" y="2512576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Keys</a:t>
            </a:r>
          </a:p>
        </p:txBody>
      </p:sp>
    </p:spTree>
    <p:extLst>
      <p:ext uri="{BB962C8B-B14F-4D97-AF65-F5344CB8AC3E}">
        <p14:creationId xmlns:p14="http://schemas.microsoft.com/office/powerpoint/2010/main" val="32336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1143000"/>
          </a:xfrm>
        </p:spPr>
        <p:txBody>
          <a:bodyPr/>
          <a:lstStyle/>
          <a:p>
            <a:r>
              <a:rPr lang="en-US" dirty="0" smtClean="0"/>
              <a:t>ASR Data Model Proposals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dirty="0" smtClean="0"/>
              <a:t>New Model</a:t>
            </a:r>
          </a:p>
          <a:p>
            <a:pPr lvl="0"/>
            <a:r>
              <a:rPr lang="en-US" dirty="0" smtClean="0"/>
              <a:t>Modify Current </a:t>
            </a:r>
            <a:r>
              <a:rPr lang="en-US" dirty="0" err="1" smtClean="0"/>
              <a:t>DoD</a:t>
            </a:r>
            <a:r>
              <a:rPr lang="en-US" dirty="0" smtClean="0"/>
              <a:t> A[</a:t>
            </a:r>
            <a:r>
              <a:rPr lang="en-US" dirty="0" err="1" smtClean="0"/>
              <a:t>ssessment</a:t>
            </a:r>
            <a:r>
              <a:rPr lang="en-US" dirty="0" smtClean="0"/>
              <a:t>]SR 0.41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7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1143000"/>
          </a:xfrm>
        </p:spPr>
        <p:txBody>
          <a:bodyPr/>
          <a:lstStyle/>
          <a:p>
            <a:r>
              <a:rPr lang="en-US" dirty="0" smtClean="0"/>
              <a:t>ASR </a:t>
            </a:r>
            <a:r>
              <a:rPr lang="en-US" dirty="0"/>
              <a:t>– New Model </a:t>
            </a:r>
            <a:r>
              <a:rPr lang="en-US" dirty="0" smtClean="0"/>
              <a:t>– Asset Population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1919439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Asset Population</a:t>
            </a: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 rot="19215650">
            <a:off x="913660" y="2615396"/>
            <a:ext cx="2819402" cy="2819400"/>
            <a:chOff x="2637473" y="3043853"/>
            <a:chExt cx="2819402" cy="2819400"/>
          </a:xfrm>
        </p:grpSpPr>
        <p:sp>
          <p:nvSpPr>
            <p:cNvPr id="18" name="Chord 17"/>
            <p:cNvSpPr/>
            <p:nvPr/>
          </p:nvSpPr>
          <p:spPr bwMode="auto">
            <a:xfrm rot="5400000">
              <a:off x="2637475" y="3043853"/>
              <a:ext cx="2819400" cy="2819400"/>
            </a:xfrm>
            <a:prstGeom prst="chord">
              <a:avLst>
                <a:gd name="adj1" fmla="val 5349420"/>
                <a:gd name="adj2" fmla="val 16161672"/>
              </a:avLst>
            </a:prstGeom>
            <a:solidFill>
              <a:schemeClr val="bg1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Chord 19"/>
            <p:cNvSpPr/>
            <p:nvPr/>
          </p:nvSpPr>
          <p:spPr bwMode="auto">
            <a:xfrm rot="19113493">
              <a:off x="2637474" y="3043853"/>
              <a:ext cx="2819400" cy="2819400"/>
            </a:xfrm>
            <a:prstGeom prst="chord">
              <a:avLst>
                <a:gd name="adj1" fmla="val 21545864"/>
                <a:gd name="adj2" fmla="val 10835069"/>
              </a:avLst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Chord 20"/>
            <p:cNvSpPr/>
            <p:nvPr/>
          </p:nvSpPr>
          <p:spPr bwMode="auto">
            <a:xfrm rot="20091611">
              <a:off x="2637473" y="3043853"/>
              <a:ext cx="2819400" cy="2819400"/>
            </a:xfrm>
            <a:prstGeom prst="chord">
              <a:avLst>
                <a:gd name="adj1" fmla="val 5349420"/>
                <a:gd name="adj2" fmla="val 16161672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739390" y="5422582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Asset Repo 3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2895600" y="2287863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Asset Repo 2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71651" y="2032352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Asset Repo 1</a:t>
            </a:r>
            <a:endParaRPr lang="en-US" sz="2400" dirty="0"/>
          </a:p>
        </p:txBody>
      </p:sp>
      <p:sp>
        <p:nvSpPr>
          <p:cNvPr id="26" name="Oval 25"/>
          <p:cNvSpPr/>
          <p:nvPr/>
        </p:nvSpPr>
        <p:spPr bwMode="auto">
          <a:xfrm>
            <a:off x="5791200" y="2533935"/>
            <a:ext cx="2819400" cy="2819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Notched Right Arrow 26"/>
          <p:cNvSpPr/>
          <p:nvPr/>
        </p:nvSpPr>
        <p:spPr bwMode="auto">
          <a:xfrm>
            <a:off x="3932523" y="3529795"/>
            <a:ext cx="1638300" cy="990600"/>
          </a:xfrm>
          <a:prstGeom prst="notchedRightArrow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8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 bwMode="auto">
          <a:xfrm>
            <a:off x="381000" y="2964180"/>
            <a:ext cx="2819400" cy="2819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</a:t>
            </a:r>
            <a:r>
              <a:rPr lang="en-US" dirty="0"/>
              <a:t>– New Model </a:t>
            </a:r>
            <a:r>
              <a:rPr lang="en-US" dirty="0" smtClean="0"/>
              <a:t>- Refinements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1143000" y="3345180"/>
            <a:ext cx="2057400" cy="2057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387024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All Assets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238702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Refinement 1</a:t>
            </a:r>
            <a:endParaRPr lang="en-US" sz="2400" dirty="0"/>
          </a:p>
        </p:txBody>
      </p:sp>
      <p:sp>
        <p:nvSpPr>
          <p:cNvPr id="13" name="Oval 12"/>
          <p:cNvSpPr/>
          <p:nvPr/>
        </p:nvSpPr>
        <p:spPr bwMode="auto">
          <a:xfrm>
            <a:off x="3657600" y="3345180"/>
            <a:ext cx="2057400" cy="2057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404360" y="3726180"/>
            <a:ext cx="1310640" cy="13106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2387023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Refinement 2</a:t>
            </a:r>
            <a:endParaRPr lang="en-US" sz="2400" dirty="0"/>
          </a:p>
        </p:txBody>
      </p:sp>
      <p:sp>
        <p:nvSpPr>
          <p:cNvPr id="17" name="Oval 16"/>
          <p:cNvSpPr/>
          <p:nvPr/>
        </p:nvSpPr>
        <p:spPr bwMode="auto">
          <a:xfrm>
            <a:off x="6774180" y="3726180"/>
            <a:ext cx="1310640" cy="131064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3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 bwMode="auto">
          <a:xfrm>
            <a:off x="838200" y="2562517"/>
            <a:ext cx="1008458" cy="100845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</a:t>
            </a:r>
            <a:r>
              <a:rPr lang="en-US" dirty="0"/>
              <a:t>– New Model </a:t>
            </a:r>
            <a:r>
              <a:rPr lang="en-US" dirty="0" smtClean="0"/>
              <a:t>-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 bwMode="auto">
          <a:xfrm>
            <a:off x="917018" y="3855720"/>
            <a:ext cx="850822" cy="85082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7529" y="1946373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Refinement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819400" y="1946373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Summary Data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194649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Asset List (Opt.)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979420" y="2835911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Count = 100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948940" y="4050297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Count = 50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2948940" y="5225087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Count = 25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6400800" y="2466581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Asset 1</a:t>
            </a:r>
            <a:br>
              <a:rPr lang="en-US" sz="2400" dirty="0" smtClean="0"/>
            </a:br>
            <a:r>
              <a:rPr lang="en-US" sz="2400" dirty="0" smtClean="0"/>
              <a:t>…</a:t>
            </a:r>
            <a:br>
              <a:rPr lang="en-US" sz="2400" dirty="0" smtClean="0"/>
            </a:br>
            <a:r>
              <a:rPr lang="en-US" sz="2400" dirty="0" smtClean="0"/>
              <a:t>Asset 100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6400800" y="485376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Asset 1</a:t>
            </a:r>
            <a:br>
              <a:rPr lang="en-US" sz="2400" dirty="0" smtClean="0"/>
            </a:br>
            <a:r>
              <a:rPr lang="en-US" sz="2400" dirty="0" smtClean="0"/>
              <a:t>…</a:t>
            </a:r>
            <a:br>
              <a:rPr lang="en-US" sz="2400" dirty="0" smtClean="0"/>
            </a:br>
            <a:r>
              <a:rPr lang="en-US" sz="2400" dirty="0" smtClean="0"/>
              <a:t>Asset 25</a:t>
            </a:r>
            <a:endParaRPr lang="en-US" sz="2400" dirty="0"/>
          </a:p>
        </p:txBody>
      </p:sp>
      <p:sp>
        <p:nvSpPr>
          <p:cNvPr id="28" name="Oval 27"/>
          <p:cNvSpPr/>
          <p:nvPr/>
        </p:nvSpPr>
        <p:spPr bwMode="auto">
          <a:xfrm>
            <a:off x="1014769" y="5126264"/>
            <a:ext cx="655319" cy="65531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0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Institute of Standards and Technology (NIST)</a:t>
            </a:r>
          </a:p>
          <a:p>
            <a:r>
              <a:rPr lang="en-US" dirty="0" smtClean="0"/>
              <a:t>Department of Defense Computer Network Defense Research and Technology Program Management Office (</a:t>
            </a:r>
            <a:r>
              <a:rPr lang="en-US" dirty="0" err="1" smtClean="0"/>
              <a:t>DoD</a:t>
            </a:r>
            <a:r>
              <a:rPr lang="en-US" dirty="0" smtClean="0"/>
              <a:t> CND R&amp;T PMO)</a:t>
            </a:r>
          </a:p>
          <a:p>
            <a:r>
              <a:rPr lang="en-US" dirty="0" smtClean="0"/>
              <a:t>MITRE Corporation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contributing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9457" name="Picture 1" descr="C:\NIST\ARF\dod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648200"/>
            <a:ext cx="1524000" cy="1524000"/>
          </a:xfrm>
          <a:prstGeom prst="rect">
            <a:avLst/>
          </a:prstGeom>
          <a:noFill/>
        </p:spPr>
      </p:pic>
      <p:pic>
        <p:nvPicPr>
          <p:cNvPr id="8" name="Picture 50" descr="mitre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181600"/>
            <a:ext cx="10302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C:\NIST\ARF\NIST_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5105400"/>
            <a:ext cx="1773237" cy="603250"/>
          </a:xfrm>
          <a:prstGeom prst="rect">
            <a:avLst/>
          </a:prstGeom>
          <a:noFill/>
        </p:spPr>
      </p:pic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– </a:t>
            </a:r>
            <a:r>
              <a:rPr lang="en-US" dirty="0" err="1" smtClean="0"/>
              <a:t>DoD</a:t>
            </a:r>
            <a:r>
              <a:rPr lang="en-US" dirty="0" smtClean="0"/>
              <a:t> A[</a:t>
            </a:r>
            <a:r>
              <a:rPr lang="en-US" dirty="0" err="1" smtClean="0"/>
              <a:t>ssessment</a:t>
            </a:r>
            <a:r>
              <a:rPr lang="en-US" dirty="0" smtClean="0"/>
              <a:t>]SR 0.41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Allows </a:t>
            </a:r>
            <a:r>
              <a:rPr lang="en-US" dirty="0"/>
              <a:t>for Concise reports on single assessment </a:t>
            </a:r>
            <a:r>
              <a:rPr lang="en-US" dirty="0" smtClean="0"/>
              <a:t>checks</a:t>
            </a:r>
          </a:p>
          <a:p>
            <a:pPr lvl="1"/>
            <a:r>
              <a:rPr lang="en-US" dirty="0" smtClean="0"/>
              <a:t>CPE </a:t>
            </a:r>
            <a:r>
              <a:rPr lang="en-US" dirty="0"/>
              <a:t>platform definitions – For a CPE mask, how many devices have a matching CPE?</a:t>
            </a:r>
          </a:p>
          <a:p>
            <a:pPr lvl="1"/>
            <a:r>
              <a:rPr lang="en-US" dirty="0"/>
              <a:t>CVEs – Which devices have/don’t have CVEs?</a:t>
            </a:r>
          </a:p>
          <a:p>
            <a:pPr lvl="1"/>
            <a:r>
              <a:rPr lang="en-US" dirty="0"/>
              <a:t>CCE parameters – How many/which devices have each parameter value?</a:t>
            </a:r>
          </a:p>
          <a:p>
            <a:pPr lvl="1"/>
            <a:r>
              <a:rPr lang="en-US" dirty="0"/>
              <a:t>OVAL Definitions - How many/which devices resolve to true or false for each OVAL </a:t>
            </a:r>
            <a:r>
              <a:rPr lang="en-US" dirty="0" err="1"/>
              <a:t>def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21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–</a:t>
            </a:r>
            <a:r>
              <a:rPr lang="en-US" dirty="0" err="1" smtClean="0"/>
              <a:t>DoD</a:t>
            </a:r>
            <a:r>
              <a:rPr lang="en-US" dirty="0" smtClean="0"/>
              <a:t> </a:t>
            </a:r>
            <a:r>
              <a:rPr lang="en-US" dirty="0"/>
              <a:t>A[</a:t>
            </a:r>
            <a:r>
              <a:rPr lang="en-US" dirty="0" err="1"/>
              <a:t>ssessment</a:t>
            </a:r>
            <a:r>
              <a:rPr lang="en-US" dirty="0"/>
              <a:t>]SR </a:t>
            </a:r>
            <a:r>
              <a:rPr lang="en-US" dirty="0" smtClean="0"/>
              <a:t>0.41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/>
              <a:t>Allows for Concise reports on single assessment checks</a:t>
            </a:r>
          </a:p>
          <a:p>
            <a:pPr lvl="1"/>
            <a:r>
              <a:rPr lang="en-US" dirty="0" smtClean="0"/>
              <a:t>XCCDF </a:t>
            </a:r>
            <a:r>
              <a:rPr lang="en-US" dirty="0"/>
              <a:t>Benchmarks Average benchmark score, max score, min score, pass/fail</a:t>
            </a:r>
          </a:p>
          <a:p>
            <a:pPr lvl="1"/>
            <a:r>
              <a:rPr lang="en-US" dirty="0"/>
              <a:t>How many/which devices pass or fail each rule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9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–</a:t>
            </a:r>
            <a:r>
              <a:rPr lang="en-US" dirty="0" err="1" smtClean="0"/>
              <a:t>DoD</a:t>
            </a:r>
            <a:r>
              <a:rPr lang="en-US" dirty="0"/>
              <a:t> A[</a:t>
            </a:r>
            <a:r>
              <a:rPr lang="en-US" dirty="0" err="1"/>
              <a:t>ssessment</a:t>
            </a:r>
            <a:r>
              <a:rPr lang="en-US" dirty="0"/>
              <a:t>]SR </a:t>
            </a:r>
            <a:r>
              <a:rPr lang="en-US" dirty="0" smtClean="0"/>
              <a:t>0.41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Provides results either as Counts and (optionally) Lists per finding </a:t>
            </a:r>
          </a:p>
          <a:p>
            <a:pPr lvl="1"/>
            <a:r>
              <a:rPr lang="en-US" dirty="0" smtClean="0"/>
              <a:t>(true/false, pass/fail, not applicable, not checked, error)</a:t>
            </a:r>
          </a:p>
          <a:p>
            <a:pPr lvl="1"/>
            <a:r>
              <a:rPr lang="en-US" dirty="0" smtClean="0"/>
              <a:t>Lists can include: IP, Domain Name, Record Identifier</a:t>
            </a:r>
          </a:p>
          <a:p>
            <a:r>
              <a:rPr lang="en-US" dirty="0" smtClean="0"/>
              <a:t>Plus population data and scan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3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– </a:t>
            </a:r>
            <a:r>
              <a:rPr lang="en-US" dirty="0" err="1" smtClean="0"/>
              <a:t>DoD</a:t>
            </a:r>
            <a:r>
              <a:rPr lang="en-US" dirty="0"/>
              <a:t> </a:t>
            </a:r>
            <a:r>
              <a:rPr lang="en-US" dirty="0" smtClean="0"/>
              <a:t>ASR – Sample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763000" cy="4495800"/>
          </a:xfrm>
        </p:spPr>
        <p:txBody>
          <a:bodyPr/>
          <a:lstStyle/>
          <a:p>
            <a:pPr lvl="0"/>
            <a:r>
              <a:rPr lang="en-US" sz="2400" dirty="0" smtClean="0"/>
              <a:t>&lt;</a:t>
            </a:r>
            <a:r>
              <a:rPr lang="en-US" sz="2400" dirty="0" err="1" smtClean="0">
                <a:solidFill>
                  <a:srgbClr val="0000CC"/>
                </a:solidFill>
              </a:rPr>
              <a:t>ResultsPackage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	&lt;</a:t>
            </a:r>
            <a:r>
              <a:rPr lang="en-US" sz="2400" dirty="0" err="1" smtClean="0">
                <a:solidFill>
                  <a:srgbClr val="0000CC"/>
                </a:solidFill>
              </a:rPr>
              <a:t>PopulationCharacteristics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		</a:t>
            </a:r>
            <a:r>
              <a:rPr lang="en-US" sz="2400" dirty="0" err="1" smtClean="0">
                <a:solidFill>
                  <a:srgbClr val="FFC000"/>
                </a:solidFill>
              </a:rPr>
              <a:t>populationSize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00000"/>
                </a:solidFill>
              </a:rPr>
              <a:t>"500000</a:t>
            </a:r>
            <a:r>
              <a:rPr lang="en-US" sz="2400" dirty="0" smtClean="0">
                <a:solidFill>
                  <a:srgbClr val="C00000"/>
                </a:solidFill>
              </a:rPr>
              <a:t>"</a:t>
            </a:r>
            <a:r>
              <a:rPr lang="en-US" sz="2400" dirty="0" smtClean="0"/>
              <a:t>&gt; … </a:t>
            </a:r>
            <a:br>
              <a:rPr lang="en-US" sz="2400" dirty="0" smtClean="0"/>
            </a:br>
            <a:r>
              <a:rPr lang="en-US" sz="2400" dirty="0" smtClean="0"/>
              <a:t>	&lt;/</a:t>
            </a:r>
            <a:r>
              <a:rPr lang="en-US" sz="2400" dirty="0" err="1" smtClean="0">
                <a:solidFill>
                  <a:srgbClr val="0000CC"/>
                </a:solidFill>
              </a:rPr>
              <a:t>PopulationCharacteristics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	&lt;</a:t>
            </a:r>
            <a:r>
              <a:rPr lang="en-US" sz="2400" dirty="0" err="1" smtClean="0">
                <a:solidFill>
                  <a:srgbClr val="0000CC"/>
                </a:solidFill>
              </a:rPr>
              <a:t>ruleResult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FFC000"/>
                </a:solidFill>
              </a:rPr>
              <a:t>ruleID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00000"/>
                </a:solidFill>
              </a:rPr>
              <a:t>"rule1"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      </a:t>
            </a:r>
            <a:r>
              <a:rPr lang="en-US" sz="2400" dirty="0" smtClean="0"/>
              <a:t>		&lt;</a:t>
            </a:r>
            <a:r>
              <a:rPr lang="en-US" sz="2400" dirty="0" err="1" smtClean="0">
                <a:solidFill>
                  <a:srgbClr val="0000CC"/>
                </a:solidFill>
              </a:rPr>
              <a:t>ident</a:t>
            </a:r>
            <a:r>
              <a:rPr lang="en-US" sz="2400" dirty="0" smtClean="0"/>
              <a:t>&gt;CCE-20075-7&lt;/&gt;</a:t>
            </a:r>
            <a:br>
              <a:rPr lang="en-US" sz="2400" dirty="0" smtClean="0"/>
            </a:br>
            <a:r>
              <a:rPr lang="en-US" sz="2400" dirty="0" smtClean="0"/>
              <a:t>		&lt;</a:t>
            </a:r>
            <a:r>
              <a:rPr lang="en-US" sz="2400" dirty="0" err="1" smtClean="0">
                <a:solidFill>
                  <a:srgbClr val="0000CC"/>
                </a:solidFill>
              </a:rPr>
              <a:t>ruleComplianceItem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FFC000"/>
                </a:solidFill>
              </a:rPr>
              <a:t>ruleResult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00000"/>
                </a:solidFill>
              </a:rPr>
              <a:t>"pass</a:t>
            </a:r>
            <a:r>
              <a:rPr lang="en-US" sz="2400" dirty="0" smtClean="0">
                <a:solidFill>
                  <a:srgbClr val="C00000"/>
                </a:solidFill>
              </a:rPr>
              <a:t>"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		… req. count; optional list of devices &lt;/&gt;</a:t>
            </a:r>
            <a:br>
              <a:rPr lang="en-US" sz="2400" dirty="0" smtClean="0"/>
            </a:br>
            <a:r>
              <a:rPr lang="en-US" sz="2400" dirty="0" smtClean="0"/>
              <a:t>		&lt;</a:t>
            </a:r>
            <a:r>
              <a:rPr lang="en-US" sz="2400" dirty="0" err="1" smtClean="0">
                <a:solidFill>
                  <a:srgbClr val="0000CC"/>
                </a:solidFill>
              </a:rPr>
              <a:t>ruleComplianceItem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FFC000"/>
                </a:solidFill>
              </a:rPr>
              <a:t>ruleResult</a:t>
            </a:r>
            <a:r>
              <a:rPr lang="en-US" sz="2400" dirty="0"/>
              <a:t>=</a:t>
            </a:r>
            <a:r>
              <a:rPr lang="en-US" sz="2400" dirty="0">
                <a:solidFill>
                  <a:srgbClr val="C00000"/>
                </a:solidFill>
              </a:rPr>
              <a:t>"fail</a:t>
            </a:r>
            <a:r>
              <a:rPr lang="en-US" sz="2400" dirty="0" smtClean="0">
                <a:solidFill>
                  <a:srgbClr val="C00000"/>
                </a:solidFill>
              </a:rPr>
              <a:t>"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		… req. count; optional list of devices &lt;/&gt;</a:t>
            </a:r>
            <a:br>
              <a:rPr lang="en-US" sz="2400" dirty="0" smtClean="0"/>
            </a:br>
            <a:r>
              <a:rPr lang="en-US" sz="2400" dirty="0" smtClean="0"/>
              <a:t>	&lt;/</a:t>
            </a:r>
            <a:r>
              <a:rPr lang="en-US" sz="2400" dirty="0" err="1" smtClean="0">
                <a:solidFill>
                  <a:srgbClr val="0000CC"/>
                </a:solidFill>
              </a:rPr>
              <a:t>ruleResult</a:t>
            </a:r>
            <a:r>
              <a:rPr lang="en-US" sz="2400" dirty="0" smtClean="0"/>
              <a:t>&gt;</a:t>
            </a:r>
            <a:br>
              <a:rPr lang="en-US" sz="2400" dirty="0" smtClean="0"/>
            </a:br>
            <a:r>
              <a:rPr lang="en-US" sz="2400" dirty="0" smtClean="0"/>
              <a:t>&lt;/</a:t>
            </a:r>
            <a:r>
              <a:rPr lang="en-US" sz="2400" dirty="0" err="1" smtClean="0">
                <a:solidFill>
                  <a:srgbClr val="0000CC"/>
                </a:solidFill>
              </a:rPr>
              <a:t>ResultsPackage</a:t>
            </a:r>
            <a:r>
              <a:rPr lang="en-US" sz="2400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4327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– Modified </a:t>
            </a:r>
            <a:r>
              <a:rPr lang="en-US" dirty="0" err="1" smtClean="0"/>
              <a:t>DoD</a:t>
            </a:r>
            <a:r>
              <a:rPr lang="en-US" dirty="0" smtClean="0"/>
              <a:t> ASR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pPr lvl="0"/>
            <a:r>
              <a:rPr lang="en-US" dirty="0" smtClean="0"/>
              <a:t>All asset references changed to use Asset Identification</a:t>
            </a:r>
          </a:p>
          <a:p>
            <a:pPr lvl="0"/>
            <a:r>
              <a:rPr lang="en-US" dirty="0" smtClean="0"/>
              <a:t>Generalize the vocabulary to better reflect Asset (rather than Assessment) Summary Reporting.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5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Point: Models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Discuss the pros and cons of:</a:t>
            </a:r>
          </a:p>
          <a:p>
            <a:pPr lvl="1"/>
            <a:r>
              <a:rPr lang="en-US" dirty="0" smtClean="0"/>
              <a:t>New Model for ASR</a:t>
            </a:r>
          </a:p>
          <a:p>
            <a:pPr lvl="1"/>
            <a:r>
              <a:rPr lang="en-US" dirty="0" smtClean="0"/>
              <a:t>Modified </a:t>
            </a:r>
            <a:r>
              <a:rPr lang="en-US" dirty="0" err="1" smtClean="0"/>
              <a:t>DoD</a:t>
            </a:r>
            <a:r>
              <a:rPr lang="en-US" dirty="0" smtClean="0"/>
              <a:t> A[</a:t>
            </a:r>
            <a:r>
              <a:rPr lang="en-US" dirty="0" err="1" smtClean="0"/>
              <a:t>ssessment</a:t>
            </a:r>
            <a:r>
              <a:rPr lang="en-US" dirty="0" smtClean="0"/>
              <a:t>]SR 0.41 Model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36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Point: Result Sets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Should two result sets be allowed in the same ASR document?</a:t>
            </a:r>
            <a:endParaRPr lang="en-US" dirty="0"/>
          </a:p>
          <a:p>
            <a:pPr lvl="1"/>
            <a:r>
              <a:rPr lang="en-US" dirty="0" smtClean="0"/>
              <a:t>Example:</a:t>
            </a:r>
          </a:p>
          <a:p>
            <a:pPr lvl="2"/>
            <a:r>
              <a:rPr lang="en-US" dirty="0" smtClean="0"/>
              <a:t>Asset Group = All Linux Servers</a:t>
            </a:r>
            <a:br>
              <a:rPr lang="en-US" dirty="0" smtClean="0"/>
            </a:br>
            <a:r>
              <a:rPr lang="en-US" dirty="0" smtClean="0"/>
              <a:t>Data Key = Uptime</a:t>
            </a:r>
            <a:br>
              <a:rPr lang="en-US" dirty="0" smtClean="0"/>
            </a:br>
            <a:r>
              <a:rPr lang="en-US" dirty="0" smtClean="0"/>
              <a:t>Metric = Mean</a:t>
            </a:r>
          </a:p>
          <a:p>
            <a:pPr lvl="2"/>
            <a:r>
              <a:rPr lang="en-US" dirty="0" smtClean="0"/>
              <a:t>Asset Group = All Windows Desktops</a:t>
            </a:r>
            <a:br>
              <a:rPr lang="en-US" dirty="0" smtClean="0"/>
            </a:br>
            <a:r>
              <a:rPr lang="en-US" dirty="0" smtClean="0"/>
              <a:t>Data Key = Age of Anti-Virus Definitions</a:t>
            </a:r>
            <a:br>
              <a:rPr lang="en-US" dirty="0" smtClean="0"/>
            </a:br>
            <a:r>
              <a:rPr lang="en-US" dirty="0" smtClean="0"/>
              <a:t>Metric = Count of age &gt; 2 days\</a:t>
            </a:r>
          </a:p>
          <a:p>
            <a:pPr lvl="1"/>
            <a:r>
              <a:rPr lang="en-US" dirty="0" smtClean="0"/>
              <a:t>Do these belong in the same document, or different documents?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Point: ARF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Should an ASR document be its own payload, or should an ASR document be required to be in an ARF report?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78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Point: Open Forum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General discussion on ASR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5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ARF/AI Quick Review &amp; Status</a:t>
            </a:r>
          </a:p>
          <a:p>
            <a:r>
              <a:rPr lang="en-US" dirty="0" smtClean="0"/>
              <a:t>Asset Summary Reporting (ASR)</a:t>
            </a:r>
          </a:p>
          <a:p>
            <a:pPr lvl="1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Models &amp; Discussion</a:t>
            </a:r>
          </a:p>
          <a:p>
            <a:r>
              <a:rPr lang="en-US" dirty="0" smtClean="0"/>
              <a:t>Tasking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838200" y="4648200"/>
            <a:ext cx="381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01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ARF/AI Quick Review &amp; Status</a:t>
            </a:r>
          </a:p>
          <a:p>
            <a:r>
              <a:rPr lang="en-US" dirty="0" smtClean="0"/>
              <a:t>Asset Summary Reporting (ASR)</a:t>
            </a:r>
          </a:p>
          <a:p>
            <a:pPr lvl="1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Models &amp; Discussion</a:t>
            </a:r>
          </a:p>
          <a:p>
            <a:r>
              <a:rPr lang="en-US" dirty="0" smtClean="0"/>
              <a:t>Tasking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Tasking is the ability to direct various components within a security automation architecture to perform some duty in a standardized manner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tasking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in Continuous Monitoring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907" y="1905000"/>
            <a:ext cx="5310187" cy="428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0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 bwMode="auto">
          <a:xfrm rot="18235813">
            <a:off x="2963804" y="2857924"/>
            <a:ext cx="649418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Tasking 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3467100" y="2037432"/>
            <a:ext cx="2209800" cy="762000"/>
          </a:xfrm>
          <a:prstGeom prst="roundRect">
            <a:avLst/>
          </a:prstGeom>
          <a:solidFill>
            <a:srgbClr val="942610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Task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8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230482" y="3511356"/>
            <a:ext cx="1988822" cy="68580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Query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8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876800" y="3522243"/>
            <a:ext cx="1919368" cy="66185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Command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8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234440" y="4958255"/>
            <a:ext cx="1752600" cy="604345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Predefined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8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482340" y="4958255"/>
            <a:ext cx="1752600" cy="604345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Dynamic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85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14547270">
            <a:off x="5511776" y="2852752"/>
            <a:ext cx="649418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 rot="18235813">
            <a:off x="1728338" y="4297491"/>
            <a:ext cx="649418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14465422">
            <a:off x="4033932" y="4291669"/>
            <a:ext cx="649418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97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Decomposition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838199" y="2037432"/>
            <a:ext cx="2895601" cy="1051035"/>
          </a:xfrm>
          <a:prstGeom prst="roundRect">
            <a:avLst/>
          </a:prstGeom>
          <a:solidFill>
            <a:srgbClr val="942610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Request</a:t>
            </a:r>
          </a:p>
        </p:txBody>
      </p:sp>
      <p:pic>
        <p:nvPicPr>
          <p:cNvPr id="2050" name="Picture 2" descr="C:\Users\540951\AppData\Local\Microsoft\Windows\Temporary Internet Files\Content.IE5\LMK4WOY2\MC9004348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942182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84505" y="374904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Interpreter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838199" y="4876801"/>
            <a:ext cx="1987731" cy="7215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Query1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3429000" y="4876801"/>
            <a:ext cx="1987731" cy="7215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Query2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876834" y="4876801"/>
            <a:ext cx="1987731" cy="7215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1001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3">
                    <a:lumMod val="85000"/>
                  </a:schemeClr>
                </a:solidFill>
                <a:latin typeface="Calibri" pitchFamily="34" charset="0"/>
                <a:cs typeface="Calibri" pitchFamily="34" charset="0"/>
              </a:rPr>
              <a:t>Query3</a:t>
            </a:r>
          </a:p>
        </p:txBody>
      </p:sp>
      <p:sp>
        <p:nvSpPr>
          <p:cNvPr id="15" name="Right Arrow 14"/>
          <p:cNvSpPr/>
          <p:nvPr/>
        </p:nvSpPr>
        <p:spPr bwMode="auto">
          <a:xfrm>
            <a:off x="3886200" y="2369346"/>
            <a:ext cx="2127250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9231092">
            <a:off x="2420085" y="3611915"/>
            <a:ext cx="3801810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7683124">
            <a:off x="4645771" y="4067459"/>
            <a:ext cx="1197122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 rot="5400000">
            <a:off x="6542128" y="4224925"/>
            <a:ext cx="657143" cy="494211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8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</a:t>
            </a:r>
          </a:p>
          <a:p>
            <a:pPr lvl="1"/>
            <a:r>
              <a:rPr lang="en-US" dirty="0" err="1" smtClean="0"/>
              <a:t>RequestId</a:t>
            </a:r>
            <a:endParaRPr lang="en-US" dirty="0" smtClean="0"/>
          </a:p>
          <a:p>
            <a:r>
              <a:rPr lang="en-US" dirty="0" smtClean="0"/>
              <a:t>Task</a:t>
            </a:r>
          </a:p>
          <a:p>
            <a:pPr lvl="1"/>
            <a:r>
              <a:rPr lang="en-US" dirty="0" err="1" smtClean="0"/>
              <a:t>ParentRequestId</a:t>
            </a:r>
            <a:endParaRPr lang="en-US" dirty="0" smtClean="0"/>
          </a:p>
          <a:p>
            <a:pPr lvl="1"/>
            <a:r>
              <a:rPr lang="en-US" dirty="0" err="1" smtClean="0"/>
              <a:t>TaskId</a:t>
            </a:r>
            <a:endParaRPr lang="en-US" dirty="0" smtClean="0"/>
          </a:p>
          <a:p>
            <a:pPr lvl="1"/>
            <a:r>
              <a:rPr lang="en-US" dirty="0" smtClean="0"/>
              <a:t>Directives</a:t>
            </a:r>
          </a:p>
          <a:p>
            <a:pPr lvl="2"/>
            <a:r>
              <a:rPr lang="en-US" dirty="0" smtClean="0"/>
              <a:t>Results format</a:t>
            </a:r>
          </a:p>
          <a:p>
            <a:pPr lvl="2"/>
            <a:r>
              <a:rPr lang="en-US" dirty="0" smtClean="0"/>
              <a:t>Temporal characteristics</a:t>
            </a:r>
          </a:p>
          <a:p>
            <a:pPr lvl="1"/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49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Tasking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Query</a:t>
            </a:r>
          </a:p>
          <a:p>
            <a:pPr lvl="1"/>
            <a:r>
              <a:rPr lang="en-US" dirty="0" smtClean="0"/>
              <a:t>Predefined Views</a:t>
            </a:r>
          </a:p>
          <a:p>
            <a:pPr lvl="1"/>
            <a:r>
              <a:rPr lang="en-US" dirty="0" smtClean="0"/>
              <a:t>Dynamic</a:t>
            </a:r>
          </a:p>
          <a:p>
            <a:r>
              <a:rPr lang="en-US" dirty="0" smtClean="0"/>
              <a:t>Command</a:t>
            </a:r>
          </a:p>
          <a:p>
            <a:pPr lvl="1"/>
            <a:r>
              <a:rPr lang="en-US" dirty="0" smtClean="0"/>
              <a:t>Command execution (e.g., remediation)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551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of Tasking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The details of a tasking query or command will depend on the details of the query or command.  Where appropriate, those details will be left to lower-lever specifications to define.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06/15/2011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800600"/>
          </a:xfrm>
        </p:spPr>
        <p:txBody>
          <a:bodyPr/>
          <a:lstStyle/>
          <a:p>
            <a:r>
              <a:rPr lang="en-US" dirty="0" smtClean="0"/>
              <a:t>Asset Summary Reporting</a:t>
            </a:r>
          </a:p>
          <a:p>
            <a:pPr lvl="1"/>
            <a:r>
              <a:rPr lang="en-US" dirty="0" smtClean="0"/>
              <a:t>Completed the requirements documentation</a:t>
            </a:r>
          </a:p>
          <a:p>
            <a:pPr lvl="1"/>
            <a:r>
              <a:rPr lang="en-US" dirty="0" smtClean="0"/>
              <a:t>Nearing decision on data model</a:t>
            </a:r>
          </a:p>
          <a:p>
            <a:pPr lvl="1"/>
            <a:r>
              <a:rPr lang="en-US" dirty="0" smtClean="0"/>
              <a:t>Will soon begin drafting NIST IR</a:t>
            </a:r>
          </a:p>
          <a:p>
            <a:r>
              <a:rPr lang="en-US" dirty="0" smtClean="0"/>
              <a:t>Tasking</a:t>
            </a:r>
          </a:p>
          <a:p>
            <a:pPr lvl="1"/>
            <a:r>
              <a:rPr lang="en-US" dirty="0" smtClean="0"/>
              <a:t>Presenting initial thoughts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15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305800" cy="4495800"/>
          </a:xfrm>
        </p:spPr>
        <p:txBody>
          <a:bodyPr/>
          <a:lstStyle/>
          <a:p>
            <a:r>
              <a:rPr lang="en-US" dirty="0" smtClean="0"/>
              <a:t>Contact any of the following people</a:t>
            </a:r>
          </a:p>
          <a:p>
            <a:pPr lvl="1"/>
            <a:r>
              <a:rPr lang="en-US" dirty="0" smtClean="0"/>
              <a:t>Adam Halbardier – </a:t>
            </a:r>
            <a:r>
              <a:rPr lang="en-US" dirty="0" smtClean="0">
                <a:hlinkClick r:id="rId2"/>
              </a:rPr>
              <a:t>adam.halbardier@nist.gov</a:t>
            </a:r>
            <a:endParaRPr lang="en-US" dirty="0" smtClean="0"/>
          </a:p>
          <a:p>
            <a:pPr lvl="1"/>
            <a:r>
              <a:rPr lang="en-US" dirty="0" smtClean="0"/>
              <a:t>Mark </a:t>
            </a:r>
            <a:r>
              <a:rPr lang="en-US" dirty="0"/>
              <a:t>Davidson - </a:t>
            </a:r>
            <a:r>
              <a:rPr lang="en-US" dirty="0" smtClean="0">
                <a:hlinkClick r:id="rId3"/>
              </a:rPr>
              <a:t>mdavidson@mitre.org</a:t>
            </a:r>
            <a:endParaRPr lang="en-US" dirty="0" smtClean="0"/>
          </a:p>
          <a:p>
            <a:pPr lvl="1"/>
            <a:r>
              <a:rPr lang="en-US" dirty="0" smtClean="0"/>
              <a:t>Dave Waltermire – </a:t>
            </a:r>
            <a:r>
              <a:rPr lang="en-US" dirty="0" smtClean="0">
                <a:hlinkClick r:id="rId4"/>
              </a:rPr>
              <a:t>dave.waltermire@nist.gov</a:t>
            </a:r>
            <a:endParaRPr lang="en-US" dirty="0" smtClean="0"/>
          </a:p>
          <a:p>
            <a:r>
              <a:rPr lang="en-US" dirty="0" smtClean="0"/>
              <a:t>Join the </a:t>
            </a:r>
            <a:r>
              <a:rPr lang="en-US" dirty="0" smtClean="0">
                <a:hlinkClick r:id="rId5"/>
              </a:rPr>
              <a:t>asset-dev@nist.gov</a:t>
            </a:r>
            <a:r>
              <a:rPr lang="en-US" dirty="0" smtClean="0"/>
              <a:t> mailing list (contact Dave </a:t>
            </a:r>
            <a:r>
              <a:rPr lang="en-US" dirty="0" err="1" smtClean="0"/>
              <a:t>Waltermire</a:t>
            </a:r>
            <a:r>
              <a:rPr lang="en-US" dirty="0" smtClean="0"/>
              <a:t> to be added)</a:t>
            </a:r>
          </a:p>
          <a:p>
            <a:r>
              <a:rPr lang="en-US" dirty="0" smtClean="0"/>
              <a:t>Ask about getting involved in the working group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77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 / Feedback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8768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Adam </a:t>
            </a:r>
            <a:r>
              <a:rPr lang="en-US" sz="2000" dirty="0" smtClean="0"/>
              <a:t>Halbardier </a:t>
            </a:r>
            <a:r>
              <a:rPr lang="en-US" sz="1600" dirty="0" smtClean="0"/>
              <a:t>(Booz </a:t>
            </a:r>
            <a:r>
              <a:rPr lang="en-US" sz="1600" dirty="0"/>
              <a:t>Allen </a:t>
            </a:r>
            <a:r>
              <a:rPr lang="en-US" sz="1600" dirty="0" smtClean="0"/>
              <a:t>Hamilton)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Supporting </a:t>
            </a:r>
            <a:r>
              <a:rPr lang="en-US" sz="1600" dirty="0" smtClean="0"/>
              <a:t>NIST</a:t>
            </a:r>
            <a:endParaRPr lang="en-US" sz="1600" dirty="0"/>
          </a:p>
          <a:p>
            <a:pPr>
              <a:buNone/>
            </a:pPr>
            <a:r>
              <a:rPr lang="en-US" sz="1600" dirty="0" smtClean="0">
                <a:hlinkClick r:id="rId2"/>
              </a:rPr>
              <a:t>adam.halbardier@nist.gov</a:t>
            </a:r>
            <a:r>
              <a:rPr lang="en-US" sz="1600" dirty="0" smtClean="0"/>
              <a:t> - (310</a:t>
            </a:r>
            <a:r>
              <a:rPr lang="en-US" sz="1600" dirty="0"/>
              <a:t>) </a:t>
            </a:r>
            <a:r>
              <a:rPr lang="en-US" sz="1600" dirty="0" smtClean="0"/>
              <a:t>297-5444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000" dirty="0" smtClean="0"/>
              <a:t>Mark Davidson </a:t>
            </a:r>
            <a:r>
              <a:rPr lang="en-US" sz="1600" dirty="0" smtClean="0"/>
              <a:t>(MITRE </a:t>
            </a:r>
            <a:r>
              <a:rPr lang="en-US" sz="1600" dirty="0"/>
              <a:t>Corporation)</a:t>
            </a:r>
          </a:p>
          <a:p>
            <a:pPr marL="342900" lvl="1" indent="-342900">
              <a:buNone/>
            </a:pPr>
            <a:r>
              <a:rPr lang="en-US" sz="1600" dirty="0" smtClean="0">
                <a:hlinkClick r:id="rId3"/>
              </a:rPr>
              <a:t>mdavidson@mitre.org</a:t>
            </a:r>
            <a:r>
              <a:rPr lang="en-US" sz="1600" dirty="0" smtClean="0"/>
              <a:t> </a:t>
            </a:r>
            <a:r>
              <a:rPr lang="en-US" sz="1600" dirty="0"/>
              <a:t>- </a:t>
            </a:r>
            <a:r>
              <a:rPr lang="en-US" sz="1600" dirty="0" smtClean="0"/>
              <a:t>(781) 271-3611</a:t>
            </a:r>
          </a:p>
          <a:p>
            <a:pPr marL="342900" lvl="1" indent="-342900">
              <a:buNone/>
            </a:pPr>
            <a:endParaRPr lang="en-US" sz="1600" dirty="0"/>
          </a:p>
          <a:p>
            <a:pPr>
              <a:buNone/>
            </a:pPr>
            <a:r>
              <a:rPr lang="en-US" sz="2000" dirty="0" smtClean="0"/>
              <a:t>Dave </a:t>
            </a:r>
            <a:r>
              <a:rPr lang="en-US" sz="2000" dirty="0" err="1" smtClean="0"/>
              <a:t>Waltermire</a:t>
            </a:r>
            <a:r>
              <a:rPr lang="en-US" sz="2000" dirty="0" smtClean="0"/>
              <a:t> </a:t>
            </a:r>
            <a:r>
              <a:rPr lang="en-US" sz="1600" dirty="0" smtClean="0"/>
              <a:t>(NIST)</a:t>
            </a:r>
            <a:endParaRPr lang="en-US" sz="1600" dirty="0"/>
          </a:p>
          <a:p>
            <a:pPr marL="342900" lvl="1" indent="-342900">
              <a:buNone/>
            </a:pPr>
            <a:r>
              <a:rPr lang="en-US" sz="1600" dirty="0" smtClean="0">
                <a:hlinkClick r:id="rId4"/>
              </a:rPr>
              <a:t>david.waltermire@nist.gov</a:t>
            </a:r>
            <a:r>
              <a:rPr lang="en-US" sz="1600" dirty="0" smtClean="0"/>
              <a:t> </a:t>
            </a:r>
            <a:r>
              <a:rPr lang="en-US" sz="1600" dirty="0"/>
              <a:t>- </a:t>
            </a:r>
            <a:r>
              <a:rPr lang="en-US" sz="1600" dirty="0" smtClean="0"/>
              <a:t>(301) 975-3390</a:t>
            </a:r>
            <a:endParaRPr lang="en-US" sz="1600" dirty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45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ARF/AI Quick Review &amp; Status</a:t>
            </a:r>
          </a:p>
          <a:p>
            <a:r>
              <a:rPr lang="en-US" dirty="0" smtClean="0"/>
              <a:t>Asset Summary Reporting (ASR)</a:t>
            </a:r>
          </a:p>
          <a:p>
            <a:pPr lvl="1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Models &amp; Discussion</a:t>
            </a:r>
          </a:p>
          <a:p>
            <a:r>
              <a:rPr lang="en-US" dirty="0" smtClean="0"/>
              <a:t>Tasking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838200" y="2362200"/>
            <a:ext cx="381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04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ARF and AI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 - Asset Identification</a:t>
            </a:r>
          </a:p>
          <a:p>
            <a:pPr marL="857250" lvl="2" indent="-457200">
              <a:buFont typeface="Arial" pitchFamily="34" charset="0"/>
              <a:buChar char="–"/>
            </a:pPr>
            <a:r>
              <a:rPr lang="en-US" sz="2800" dirty="0" smtClean="0"/>
              <a:t>Defines the constructs and methods for representing asset identification information</a:t>
            </a:r>
          </a:p>
          <a:p>
            <a:pPr marL="857250" lvl="2" indent="-457200">
              <a:buFont typeface="Arial" pitchFamily="34" charset="0"/>
              <a:buChar char="–"/>
            </a:pPr>
            <a:r>
              <a:rPr lang="en-US" sz="2800" dirty="0"/>
              <a:t>Higher-level specifications, tools, and organizations </a:t>
            </a:r>
            <a:r>
              <a:rPr lang="en-US" sz="2800" dirty="0" smtClean="0"/>
              <a:t>implement </a:t>
            </a:r>
            <a:r>
              <a:rPr lang="en-US" sz="2800" dirty="0"/>
              <a:t>Asset Identification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09/27/2010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Annual IT Security Automation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ARF and AI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ARF – Asset Reporting Format</a:t>
            </a:r>
          </a:p>
          <a:p>
            <a:pPr lvl="1">
              <a:buFont typeface="Arial" pitchFamily="34" charset="0"/>
              <a:buChar char="–"/>
            </a:pPr>
            <a:r>
              <a:rPr lang="en-US" dirty="0" smtClean="0"/>
              <a:t>ARF is a data </a:t>
            </a:r>
            <a:r>
              <a:rPr lang="en-US" dirty="0"/>
              <a:t>model for expressing the transport format of information about assets and the relationships between assets and </a:t>
            </a:r>
            <a:r>
              <a:rPr lang="en-US" dirty="0" smtClean="0"/>
              <a:t>reports.</a:t>
            </a:r>
          </a:p>
          <a:p>
            <a:pPr lvl="1">
              <a:buFont typeface="Arial" pitchFamily="34" charset="0"/>
              <a:buChar char="–"/>
            </a:pPr>
            <a:r>
              <a:rPr lang="en-US" dirty="0" smtClean="0"/>
              <a:t>Facilitates </a:t>
            </a:r>
            <a:r>
              <a:rPr lang="en-US" dirty="0"/>
              <a:t>the reporting, correlating, and fusing of asset information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09/27/2010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Annual IT Security Automation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ARF and AI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Asset Identification has been formally approved by NIST and is published</a:t>
            </a:r>
          </a:p>
          <a:p>
            <a:r>
              <a:rPr lang="en-US" dirty="0" smtClean="0"/>
              <a:t>ARF is pending final approval at NIST and will be published following approval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09/27/2010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Annual IT Security Automation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5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ARF/AI Quick Review &amp; Status</a:t>
            </a:r>
          </a:p>
          <a:p>
            <a:r>
              <a:rPr lang="en-US" dirty="0" smtClean="0"/>
              <a:t>Asset Summary Reporting (ASR)</a:t>
            </a:r>
          </a:p>
          <a:p>
            <a:pPr lvl="1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Models &amp; Discussion</a:t>
            </a:r>
          </a:p>
          <a:p>
            <a:r>
              <a:rPr lang="en-US" dirty="0" smtClean="0"/>
              <a:t>Tasking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838200" y="2819400"/>
            <a:ext cx="381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4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ASR 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CB89D-8EEC-434D-B42F-B0B76EAEB3C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06/15/2011</a:t>
            </a:r>
            <a:endParaRPr lang="en-US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8600" y="6248400"/>
            <a:ext cx="46497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Security Automation Developer Days – Summer 2011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693025" cy="4495800"/>
          </a:xfrm>
        </p:spPr>
        <p:txBody>
          <a:bodyPr/>
          <a:lstStyle/>
          <a:p>
            <a:r>
              <a:rPr lang="en-US" dirty="0" smtClean="0"/>
              <a:t>NIST ASR 1.0 has roots in the </a:t>
            </a:r>
            <a:r>
              <a:rPr lang="en-US" dirty="0" err="1" smtClean="0"/>
              <a:t>DoD</a:t>
            </a:r>
            <a:r>
              <a:rPr lang="en-US" dirty="0" smtClean="0"/>
              <a:t> Assessment Summary Reporting 0.41 spec</a:t>
            </a:r>
          </a:p>
          <a:p>
            <a:r>
              <a:rPr lang="en-US" dirty="0" smtClean="0"/>
              <a:t>The current work effort intends to develop a more flexible, extensible, and robust model for doing Asset Summary Reporting</a:t>
            </a:r>
          </a:p>
          <a:p>
            <a:r>
              <a:rPr lang="en-US" dirty="0" smtClean="0"/>
              <a:t>The goal is NIST ASR 1.0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801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ap-theme">
  <a:themeElements>
    <a:clrScheme name="scap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s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ap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27118</TotalTime>
  <Words>1505</Words>
  <Application>Microsoft Office PowerPoint</Application>
  <PresentationFormat>On-screen Show (4:3)</PresentationFormat>
  <Paragraphs>405</Paragraphs>
  <Slides>39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scap-theme</vt:lpstr>
      <vt:lpstr>Asset Summary Reporting</vt:lpstr>
      <vt:lpstr>Who is contributing</vt:lpstr>
      <vt:lpstr>Agenda</vt:lpstr>
      <vt:lpstr>Agenda</vt:lpstr>
      <vt:lpstr>ARF and AI Review</vt:lpstr>
      <vt:lpstr>ARF and AI Review</vt:lpstr>
      <vt:lpstr>ARF and AI Status</vt:lpstr>
      <vt:lpstr>Agenda</vt:lpstr>
      <vt:lpstr>ASR Introduction</vt:lpstr>
      <vt:lpstr>ASR Requirements</vt:lpstr>
      <vt:lpstr>ASR Selected Use Cases</vt:lpstr>
      <vt:lpstr>ASR Selected Use Cases (Cont’d)</vt:lpstr>
      <vt:lpstr>ASR Selected Use Cases (Cont’d)</vt:lpstr>
      <vt:lpstr>Example Use Case</vt:lpstr>
      <vt:lpstr>Example Use Case (Cont’d)</vt:lpstr>
      <vt:lpstr>ASR Data Model Proposals</vt:lpstr>
      <vt:lpstr>ASR – New Model – Asset Population</vt:lpstr>
      <vt:lpstr>ASR – New Model - Refinements</vt:lpstr>
      <vt:lpstr>ASR – New Model - Results</vt:lpstr>
      <vt:lpstr>ASR – DoD A[ssessment]SR 0.41</vt:lpstr>
      <vt:lpstr>ASR –DoD A[ssessment]SR 0.41</vt:lpstr>
      <vt:lpstr>ASR –DoD A[ssessment]SR 0.41</vt:lpstr>
      <vt:lpstr>ASR – DoD ASR – Sample</vt:lpstr>
      <vt:lpstr>ASR – Modified DoD ASR</vt:lpstr>
      <vt:lpstr>Discussion Point: Models</vt:lpstr>
      <vt:lpstr>Discussion Point: Result Sets</vt:lpstr>
      <vt:lpstr>Discussion Point: ARF</vt:lpstr>
      <vt:lpstr>Discussion Point: Open Forum</vt:lpstr>
      <vt:lpstr>Agenda</vt:lpstr>
      <vt:lpstr>What is tasking</vt:lpstr>
      <vt:lpstr>Example in Continuous Monitoring</vt:lpstr>
      <vt:lpstr>Tasking Structure</vt:lpstr>
      <vt:lpstr>Request Decomposition</vt:lpstr>
      <vt:lpstr>Required Data </vt:lpstr>
      <vt:lpstr>Types of Tasking </vt:lpstr>
      <vt:lpstr>Details of Tasking</vt:lpstr>
      <vt:lpstr>Status</vt:lpstr>
      <vt:lpstr>Get Involved</vt:lpstr>
      <vt:lpstr>Questions &amp; Answers / Feedback</vt:lpstr>
    </vt:vector>
  </TitlesOfParts>
  <Company>NIST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Cichonski, Paul</dc:creator>
  <cp:lastModifiedBy>sboczeno</cp:lastModifiedBy>
  <cp:revision>289</cp:revision>
  <dcterms:created xsi:type="dcterms:W3CDTF">2010-09-23T20:36:31Z</dcterms:created>
  <dcterms:modified xsi:type="dcterms:W3CDTF">2011-06-10T19:09:27Z</dcterms:modified>
</cp:coreProperties>
</file>